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310" r:id="rId2"/>
    <p:sldId id="309" r:id="rId3"/>
    <p:sldId id="311" r:id="rId4"/>
    <p:sldId id="312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4" r:id="rId13"/>
    <p:sldId id="325" r:id="rId14"/>
    <p:sldId id="328" r:id="rId15"/>
    <p:sldId id="322" r:id="rId16"/>
    <p:sldId id="326" r:id="rId17"/>
    <p:sldId id="327" r:id="rId18"/>
    <p:sldId id="323" r:id="rId19"/>
    <p:sldId id="32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pos="21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3A4"/>
    <a:srgbClr val="FD8D62"/>
    <a:srgbClr val="8DA0CC"/>
    <a:srgbClr val="E78AC3"/>
    <a:srgbClr val="D2D2D9"/>
    <a:srgbClr val="C2DDDB"/>
    <a:srgbClr val="FFC7B2"/>
    <a:srgbClr val="B5E2D1"/>
    <a:srgbClr val="C6CFE5"/>
    <a:srgbClr val="AFB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50"/>
    <p:restoredTop sz="95820"/>
  </p:normalViewPr>
  <p:slideViewPr>
    <p:cSldViewPr snapToObjects="1">
      <p:cViewPr>
        <p:scale>
          <a:sx n="68" d="100"/>
          <a:sy n="68" d="100"/>
        </p:scale>
        <p:origin x="1120" y="1040"/>
      </p:cViewPr>
      <p:guideLst>
        <p:guide pos="7680"/>
        <p:guide orient="horz" pos="2115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8.png>
</file>

<file path=ppt/media/image29.png>
</file>

<file path=ppt/media/image30.png>
</file>

<file path=ppt/media/image31.png>
</file>

<file path=ppt/media/image32.png>
</file>

<file path=ppt/media/image90.png>
</file>

<file path=ppt/media/image91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94472-1001-3F45-843E-AD6F2325AFE4}" type="datetimeFigureOut">
              <a:rPr lang="en-US" smtClean="0"/>
              <a:t>5/4/21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D27E4-432D-4C40-9571-F36D5E842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13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>
                <a:solidFill>
                  <a:schemeClr val="bg1">
                    <a:lumMod val="60000"/>
                    <a:lumOff val="40000"/>
                  </a:schemeClr>
                </a:solidFill>
              </a:defRPr>
            </a:lvl1pPr>
            <a:lvl2pPr>
              <a:buClr>
                <a:schemeClr val="bg1">
                  <a:lumMod val="60000"/>
                  <a:lumOff val="40000"/>
                </a:schemeClr>
              </a:buClr>
              <a:defRPr sz="2400">
                <a:solidFill>
                  <a:schemeClr val="bg1">
                    <a:lumMod val="60000"/>
                    <a:lumOff val="40000"/>
                  </a:schemeClr>
                </a:solidFill>
              </a:defRPr>
            </a:lvl2pPr>
            <a:lvl3pPr>
              <a:buClr>
                <a:schemeClr val="bg1">
                  <a:lumMod val="60000"/>
                  <a:lumOff val="40000"/>
                </a:schemeClr>
              </a:buClr>
              <a:defRPr sz="2000">
                <a:solidFill>
                  <a:schemeClr val="bg1">
                    <a:lumMod val="60000"/>
                    <a:lumOff val="40000"/>
                  </a:schemeClr>
                </a:solidFill>
              </a:defRPr>
            </a:lvl3pPr>
            <a:lvl4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4pPr>
            <a:lvl5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/>
          <a:lstStyle/>
          <a:p>
            <a:fld id="{73C55A3C-5767-4844-A0A3-83778C2E5409}" type="datetime1">
              <a:rPr lang="en-US" smtClean="0"/>
              <a:t>5/4/21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  <a:prstGeom prst="rect">
            <a:avLst/>
          </a:prstGeo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B145B0-C06E-0944-B224-1835F0AD75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336" y="101029"/>
            <a:ext cx="1602462" cy="4476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1554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D396-3171-6C41-A594-2E4A8ED7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D6F2B-A932-DC42-9BA3-BABFF8C5C3F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43024" y="3789363"/>
            <a:ext cx="6337151" cy="1655762"/>
          </a:xfrm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/>
            </a:lvl1pPr>
            <a:lvl2pPr>
              <a:buClr>
                <a:srgbClr val="80807F"/>
              </a:buClr>
              <a:defRPr/>
            </a:lvl2pPr>
            <a:lvl3pPr>
              <a:buClr>
                <a:srgbClr val="80807F"/>
              </a:buClr>
              <a:defRPr/>
            </a:lvl3pPr>
            <a:lvl4pPr>
              <a:buClr>
                <a:srgbClr val="80807F"/>
              </a:buClr>
              <a:defRPr/>
            </a:lvl4pPr>
            <a:lvl5pPr>
              <a:buClr>
                <a:srgbClr val="80807F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41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26AC82-A6D4-7744-964C-A2D34032F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t="23547" b="23547"/>
          <a:stretch/>
        </p:blipFill>
        <p:spPr>
          <a:xfrm>
            <a:off x="-58513" y="-99393"/>
            <a:ext cx="9577064" cy="6860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9008" y="1272646"/>
            <a:ext cx="12225688" cy="5585354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818EDF-D6BC-1549-8CD1-E18480F299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19120"/>
          <a:stretch/>
        </p:blipFill>
        <p:spPr>
          <a:xfrm>
            <a:off x="5951984" y="-99392"/>
            <a:ext cx="6264696" cy="6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26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900" i="0" kern="1200">
          <a:ln>
            <a:noFill/>
          </a:ln>
          <a:solidFill>
            <a:schemeClr val="bg1">
              <a:lumMod val="75000"/>
            </a:schemeClr>
          </a:solidFill>
          <a:effectLst/>
          <a:latin typeface="Tw Cen MT" panose="020B0602020104020603" pitchFamily="34" charset="77"/>
          <a:ea typeface="+mj-ea"/>
          <a:cs typeface="Tw Cen MT" panose="020B0602020104020603" pitchFamily="34" charset="77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2800" kern="1200">
          <a:ln>
            <a:noFill/>
          </a:ln>
          <a:solidFill>
            <a:schemeClr val="bg1">
              <a:lumMod val="60000"/>
              <a:lumOff val="40000"/>
            </a:schemeClr>
          </a:solidFill>
          <a:effectLst>
            <a:glow rad="127000">
              <a:schemeClr val="accent1">
                <a:alpha val="0"/>
              </a:schemeClr>
            </a:glo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9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7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emf"/><Relationship Id="rId3" Type="http://schemas.openxmlformats.org/officeDocument/2006/relationships/image" Target="../media/image63.emf"/><Relationship Id="rId7" Type="http://schemas.openxmlformats.org/officeDocument/2006/relationships/image" Target="../media/image67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7" Type="http://schemas.openxmlformats.org/officeDocument/2006/relationships/image" Target="../media/image73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5" Type="http://schemas.openxmlformats.org/officeDocument/2006/relationships/image" Target="../media/image71.emf"/><Relationship Id="rId4" Type="http://schemas.openxmlformats.org/officeDocument/2006/relationships/image" Target="../media/image7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emf"/><Relationship Id="rId13" Type="http://schemas.openxmlformats.org/officeDocument/2006/relationships/image" Target="../media/image88.emf"/><Relationship Id="rId3" Type="http://schemas.openxmlformats.org/officeDocument/2006/relationships/image" Target="../media/image78.emf"/><Relationship Id="rId7" Type="http://schemas.openxmlformats.org/officeDocument/2006/relationships/image" Target="../media/image82.emf"/><Relationship Id="rId12" Type="http://schemas.openxmlformats.org/officeDocument/2006/relationships/image" Target="../media/image87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emf"/><Relationship Id="rId11" Type="http://schemas.openxmlformats.org/officeDocument/2006/relationships/image" Target="../media/image86.emf"/><Relationship Id="rId5" Type="http://schemas.openxmlformats.org/officeDocument/2006/relationships/image" Target="../media/image80.emf"/><Relationship Id="rId10" Type="http://schemas.openxmlformats.org/officeDocument/2006/relationships/image" Target="../media/image85.emf"/><Relationship Id="rId4" Type="http://schemas.openxmlformats.org/officeDocument/2006/relationships/image" Target="../media/image79.emf"/><Relationship Id="rId9" Type="http://schemas.openxmlformats.org/officeDocument/2006/relationships/image" Target="../media/image84.emf"/><Relationship Id="rId14" Type="http://schemas.openxmlformats.org/officeDocument/2006/relationships/image" Target="../media/image89.emf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92.emf"/><Relationship Id="rId7" Type="http://schemas.openxmlformats.org/officeDocument/2006/relationships/image" Target="../media/image96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5.emf"/><Relationship Id="rId5" Type="http://schemas.openxmlformats.org/officeDocument/2006/relationships/image" Target="../media/image94.emf"/><Relationship Id="rId4" Type="http://schemas.openxmlformats.org/officeDocument/2006/relationships/image" Target="../media/image93.emf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emf"/><Relationship Id="rId5" Type="http://schemas.openxmlformats.org/officeDocument/2006/relationships/image" Target="../media/image99.emf"/><Relationship Id="rId4" Type="http://schemas.openxmlformats.org/officeDocument/2006/relationships/image" Target="../media/image9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emf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32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13" Type="http://schemas.openxmlformats.org/officeDocument/2006/relationships/image" Target="../media/image44.emf"/><Relationship Id="rId18" Type="http://schemas.openxmlformats.org/officeDocument/2006/relationships/image" Target="../media/image4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12" Type="http://schemas.openxmlformats.org/officeDocument/2006/relationships/image" Target="../media/image43.emf"/><Relationship Id="rId17" Type="http://schemas.openxmlformats.org/officeDocument/2006/relationships/image" Target="../media/image48.emf"/><Relationship Id="rId2" Type="http://schemas.openxmlformats.org/officeDocument/2006/relationships/image" Target="../media/image33.emf"/><Relationship Id="rId16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11" Type="http://schemas.openxmlformats.org/officeDocument/2006/relationships/image" Target="../media/image42.emf"/><Relationship Id="rId5" Type="http://schemas.openxmlformats.org/officeDocument/2006/relationships/image" Target="../media/image36.emf"/><Relationship Id="rId15" Type="http://schemas.openxmlformats.org/officeDocument/2006/relationships/image" Target="../media/image46.emf"/><Relationship Id="rId10" Type="http://schemas.openxmlformats.org/officeDocument/2006/relationships/image" Target="../media/image41.emf"/><Relationship Id="rId19" Type="http://schemas.openxmlformats.org/officeDocument/2006/relationships/image" Target="../media/image50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Relationship Id="rId14" Type="http://schemas.openxmlformats.org/officeDocument/2006/relationships/image" Target="../media/image4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7" Type="http://schemas.openxmlformats.org/officeDocument/2006/relationships/image" Target="../media/image56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i="1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Continuous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not grid world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7932A3-974C-7640-9859-36FFFDCC1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36" y="1700808"/>
            <a:ext cx="5059982" cy="505998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8D7CAE-A0FA-FF40-83BF-9B8D75CB54DF}"/>
              </a:ext>
            </a:extLst>
          </p:cNvPr>
          <p:cNvSpPr txBox="1"/>
          <p:nvPr/>
        </p:nvSpPr>
        <p:spPr>
          <a:xfrm>
            <a:off x="5087888" y="3944362"/>
            <a:ext cx="68000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Position is a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variable:</a:t>
            </a:r>
          </a:p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Walls are true 1D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check is done on each step to handle wall collisions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function maps continuous position to a (quantized?) state-rep, e.g. one-hot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CBF009-5529-2E4E-B5EA-1CEFD0DFF894}"/>
              </a:ext>
            </a:extLst>
          </p:cNvPr>
          <p:cNvSpPr/>
          <p:nvPr/>
        </p:nvSpPr>
        <p:spPr>
          <a:xfrm>
            <a:off x="4992215" y="2132856"/>
            <a:ext cx="758450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agent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MazeAgent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dt=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0.05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v=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numRooms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roomSize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policy=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 err="1">
                <a:solidFill>
                  <a:srgbClr val="50A14F"/>
                </a:solidFill>
                <a:latin typeface="Menlo" panose="020B0609030804020204" pitchFamily="49" charset="0"/>
              </a:rPr>
              <a:t>randomWalk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agent.walls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'barrier'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np.array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([[[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],[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]]])</a:t>
            </a: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2000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fig,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agent.plotHistory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333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5CFCA-0F30-3841-B7D0-B7AECC39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time and state TD learning: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23B9C-0AC0-6446-98C9-01A58EBA3292}"/>
              </a:ext>
            </a:extLst>
          </p:cNvPr>
          <p:cNvSpPr txBox="1"/>
          <p:nvPr/>
        </p:nvSpPr>
        <p:spPr>
          <a:xfrm>
            <a:off x="201643" y="5316117"/>
            <a:ext cx="6456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Decouples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γ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from dt, i.e. decouples learning from the motion model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7A92E-16F7-1E42-AF70-CAAF1622B1EB}"/>
              </a:ext>
            </a:extLst>
          </p:cNvPr>
          <p:cNvSpPr txBox="1"/>
          <p:nvPr/>
        </p:nvSpPr>
        <p:spPr>
          <a:xfrm>
            <a:off x="422102" y="1594430"/>
            <a:ext cx="2359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state (one-hot)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5349716-24AE-C84C-AFB1-1F6B7F803B79}"/>
              </a:ext>
            </a:extLst>
          </p:cNvPr>
          <p:cNvGrpSpPr/>
          <p:nvPr/>
        </p:nvGrpSpPr>
        <p:grpSpPr>
          <a:xfrm>
            <a:off x="-1" y="2852936"/>
            <a:ext cx="8229792" cy="646331"/>
            <a:chOff x="-1" y="3275692"/>
            <a:chExt cx="8229792" cy="6463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066CE3E-01BE-504E-98D1-C888B7E23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50627" y="3406310"/>
              <a:ext cx="5379164" cy="40371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A15AC7-3FF8-DA4E-B4AE-5881D715785E}"/>
                </a:ext>
              </a:extLst>
            </p:cNvPr>
            <p:cNvSpPr txBox="1"/>
            <p:nvPr/>
          </p:nvSpPr>
          <p:spPr>
            <a:xfrm>
              <a:off x="-1" y="3275692"/>
              <a:ext cx="27820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Continuous state (e.g. BVCs) </a:t>
              </a:r>
            </a:p>
            <a:p>
              <a:pPr algn="r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Discrete time 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144133F-93E6-894F-88AE-C865161CAE7B}"/>
              </a:ext>
            </a:extLst>
          </p:cNvPr>
          <p:cNvGrpSpPr/>
          <p:nvPr/>
        </p:nvGrpSpPr>
        <p:grpSpPr>
          <a:xfrm>
            <a:off x="997580" y="3933056"/>
            <a:ext cx="10931068" cy="949264"/>
            <a:chOff x="997580" y="4783992"/>
            <a:chExt cx="10931068" cy="94926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D79A43F-8411-2F43-B27F-93C53BE164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50627" y="4783992"/>
              <a:ext cx="9078021" cy="949264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B8248BA-3083-9B41-A542-CA83F1422BB3}"/>
                </a:ext>
              </a:extLst>
            </p:cNvPr>
            <p:cNvSpPr txBox="1"/>
            <p:nvPr/>
          </p:nvSpPr>
          <p:spPr>
            <a:xfrm>
              <a:off x="997580" y="4935458"/>
              <a:ext cx="17844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Continuous state </a:t>
              </a:r>
            </a:p>
            <a:p>
              <a:pPr algn="r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Continuous time 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BC289FFB-A35D-0D4D-85F8-42D9AC856E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0627" y="1701595"/>
            <a:ext cx="5523429" cy="432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7E83D48-485F-234F-BC87-438954D9D965}"/>
              </a:ext>
            </a:extLst>
          </p:cNvPr>
          <p:cNvGrpSpPr/>
          <p:nvPr/>
        </p:nvGrpSpPr>
        <p:grpSpPr>
          <a:xfrm>
            <a:off x="551382" y="5786897"/>
            <a:ext cx="3672408" cy="591822"/>
            <a:chOff x="1146717" y="5786897"/>
            <a:chExt cx="3672408" cy="59182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25431D7-3F22-DF4C-B3BA-815973DD5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46717" y="5786897"/>
              <a:ext cx="2577541" cy="591822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F5D35E7-FEDC-374C-A6CA-A2800644A3A8}"/>
                </a:ext>
              </a:extLst>
            </p:cNvPr>
            <p:cNvCxnSpPr/>
            <p:nvPr/>
          </p:nvCxnSpPr>
          <p:spPr>
            <a:xfrm>
              <a:off x="3811013" y="6078703"/>
              <a:ext cx="1008112" cy="0"/>
            </a:xfrm>
            <a:prstGeom prst="straightConnector1">
              <a:avLst/>
            </a:prstGeom>
            <a:ln w="25400"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9EB48FE9-0266-124B-88CE-ED5BF3E2D7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4536" y="5777734"/>
            <a:ext cx="3255640" cy="59972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B316F4A-1931-0E4F-8D76-82C814F5D4C1}"/>
              </a:ext>
            </a:extLst>
          </p:cNvPr>
          <p:cNvSpPr txBox="1"/>
          <p:nvPr/>
        </p:nvSpPr>
        <p:spPr>
          <a:xfrm>
            <a:off x="2733919" y="3842427"/>
            <a:ext cx="9311436" cy="1164841"/>
          </a:xfrm>
          <a:prstGeom prst="rect">
            <a:avLst/>
          </a:prstGeom>
          <a:noFill/>
          <a:ln w="31750">
            <a:solidFill>
              <a:srgbClr val="FD8D62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956CFE-7B10-E447-A14B-F236949169BD}"/>
              </a:ext>
            </a:extLst>
          </p:cNvPr>
          <p:cNvSpPr txBox="1"/>
          <p:nvPr/>
        </p:nvSpPr>
        <p:spPr>
          <a:xfrm>
            <a:off x="10498006" y="5015752"/>
            <a:ext cx="1691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e.g. </a:t>
            </a:r>
            <a:r>
              <a:rPr lang="en-US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Doya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 1996</a:t>
            </a:r>
          </a:p>
        </p:txBody>
      </p:sp>
    </p:spTree>
    <p:extLst>
      <p:ext uri="{BB962C8B-B14F-4D97-AF65-F5344CB8AC3E}">
        <p14:creationId xmlns:p14="http://schemas.microsoft.com/office/powerpoint/2010/main" val="1324751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Proof: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B7644-3AAD-5F44-87CA-E471B335B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513368"/>
            <a:ext cx="4525640" cy="6898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73CFAA-9D37-5441-8E90-AB46EAE0B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4072" y="1513368"/>
            <a:ext cx="4646805" cy="689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CC1D47-262A-654E-8774-B245DB5AE1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4055" y="671697"/>
            <a:ext cx="1413644" cy="3978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7F043E-2531-5C46-BA2A-26B3832612D4}"/>
              </a:ext>
            </a:extLst>
          </p:cNvPr>
          <p:cNvSpPr txBox="1"/>
          <p:nvPr/>
        </p:nvSpPr>
        <p:spPr>
          <a:xfrm>
            <a:off x="9499307" y="586627"/>
            <a:ext cx="1184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normalised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D804CF-3E3A-3F49-AA04-356743ABFD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5597" y="2564904"/>
            <a:ext cx="3927770" cy="5861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328620-D5B7-0740-8E9A-F4F0B84CF9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8642" y="3469519"/>
            <a:ext cx="3699846" cy="351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732D79-C479-C241-8611-976FEBC9649B}"/>
              </a:ext>
            </a:extLst>
          </p:cNvPr>
          <p:cNvSpPr txBox="1"/>
          <p:nvPr/>
        </p:nvSpPr>
        <p:spPr>
          <a:xfrm>
            <a:off x="3059983" y="3483420"/>
            <a:ext cx="3519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True if our estimate of </a:t>
            </a:r>
            <a:r>
              <a:rPr lang="el-GR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is correct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7DADC5-E49C-524F-A115-F81137AE3F3B}"/>
              </a:ext>
            </a:extLst>
          </p:cNvPr>
          <p:cNvSpPr txBox="1"/>
          <p:nvPr/>
        </p:nvSpPr>
        <p:spPr>
          <a:xfrm>
            <a:off x="2393129" y="4233153"/>
            <a:ext cx="4130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If it isn’t, we should update it (TD learning)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32BFF21-548E-C84F-82B0-44188A2E6C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2817" y="4221088"/>
            <a:ext cx="5397839" cy="5890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BC77044-78D0-0D49-A485-30508A82F3DC}"/>
              </a:ext>
            </a:extLst>
          </p:cNvPr>
          <p:cNvSpPr txBox="1"/>
          <p:nvPr/>
        </p:nvSpPr>
        <p:spPr>
          <a:xfrm>
            <a:off x="4151784" y="5123450"/>
            <a:ext cx="2234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Re-discretising we get: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D3E3CC-53BC-8F43-AD06-F40B6E6C64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56040" y="4996916"/>
            <a:ext cx="5664533" cy="592324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E5BD74-0F97-0E42-9694-142EA9C4F311}"/>
              </a:ext>
            </a:extLst>
          </p:cNvPr>
          <p:cNvCxnSpPr>
            <a:cxnSpLocks/>
          </p:cNvCxnSpPr>
          <p:nvPr/>
        </p:nvCxnSpPr>
        <p:spPr>
          <a:xfrm>
            <a:off x="4930413" y="1844824"/>
            <a:ext cx="1597635" cy="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ED94B2C-75CE-8E4D-AE7F-474A27A4B146}"/>
              </a:ext>
            </a:extLst>
          </p:cNvPr>
          <p:cNvSpPr txBox="1"/>
          <p:nvPr/>
        </p:nvSpPr>
        <p:spPr>
          <a:xfrm>
            <a:off x="4631446" y="838453"/>
            <a:ext cx="2270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Logical continuous-time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analogue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48C689-78E0-4F44-A931-0D9FED4649A1}"/>
              </a:ext>
            </a:extLst>
          </p:cNvPr>
          <p:cNvSpPr/>
          <p:nvPr/>
        </p:nvSpPr>
        <p:spPr>
          <a:xfrm>
            <a:off x="222691" y="5930696"/>
            <a:ext cx="122100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i="1" dirty="0">
                <a:solidFill>
                  <a:srgbClr val="A0A1A7"/>
                </a:solidFill>
                <a:latin typeface="Menlo" panose="020B0609030804020204" pitchFamily="49" charset="0"/>
              </a:rPr>
              <a:t>#time-step independent TD update </a:t>
            </a:r>
            <a:endParaRPr lang="en-GB" sz="1400" dirty="0">
              <a:solidFill>
                <a:srgbClr val="383A42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delta =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prevState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+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/ dt) *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@ ((</a:t>
            </a:r>
            <a:r>
              <a:rPr lang="en-GB" sz="14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- dt/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)*state -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prevState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+ alpha *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np.outer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(delta,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prevState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</a:t>
            </a:r>
            <a:endParaRPr lang="en-GB" sz="1400" b="0" dirty="0">
              <a:solidFill>
                <a:srgbClr val="383A4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51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329EF00-C939-5B4D-991D-190217646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4193" y="1594739"/>
            <a:ext cx="2179892" cy="21798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Independence on dt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4C5D503-5D99-B748-8850-B8CD6CED560A}"/>
              </a:ext>
            </a:extLst>
          </p:cNvPr>
          <p:cNvSpPr txBox="1">
            <a:spLocks/>
          </p:cNvSpPr>
          <p:nvPr/>
        </p:nvSpPr>
        <p:spPr>
          <a:xfrm>
            <a:off x="2668" y="3573016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Dependence on</a:t>
            </a:r>
            <a:r>
              <a:rPr lang="el-GR" dirty="0"/>
              <a:t> τ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0EEC17-AFAD-0D42-AB85-4AC8D4869B67}"/>
              </a:ext>
            </a:extLst>
          </p:cNvPr>
          <p:cNvSpPr txBox="1"/>
          <p:nvPr/>
        </p:nvSpPr>
        <p:spPr>
          <a:xfrm>
            <a:off x="5170806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2s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3DAF73-41BF-2D4D-9BEA-24224FE40F85}"/>
              </a:ext>
            </a:extLst>
          </p:cNvPr>
          <p:cNvSpPr txBox="1"/>
          <p:nvPr/>
        </p:nvSpPr>
        <p:spPr>
          <a:xfrm>
            <a:off x="10338944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4s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D7BF58-6C41-AD47-B440-9A518577D99D}"/>
              </a:ext>
            </a:extLst>
          </p:cNvPr>
          <p:cNvSpPr txBox="1"/>
          <p:nvPr/>
        </p:nvSpPr>
        <p:spPr>
          <a:xfrm>
            <a:off x="767408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1s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60DBF4D-D1F1-994B-BF0E-6DF40B0654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36188" y="1594739"/>
            <a:ext cx="2179892" cy="217989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0F126F4-2A66-4E44-9FBF-261ED50BECC8}"/>
              </a:ext>
            </a:extLst>
          </p:cNvPr>
          <p:cNvSpPr txBox="1"/>
          <p:nvPr/>
        </p:nvSpPr>
        <p:spPr>
          <a:xfrm>
            <a:off x="5245874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85A20C-CE3F-F145-840A-F657AF36D63E}"/>
              </a:ext>
            </a:extLst>
          </p:cNvPr>
          <p:cNvSpPr txBox="1"/>
          <p:nvPr/>
        </p:nvSpPr>
        <p:spPr>
          <a:xfrm>
            <a:off x="827905" y="1177208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309A95-8E69-8C4D-A4FF-11A0349941D7}"/>
              </a:ext>
            </a:extLst>
          </p:cNvPr>
          <p:cNvSpPr txBox="1"/>
          <p:nvPr/>
        </p:nvSpPr>
        <p:spPr>
          <a:xfrm>
            <a:off x="10155368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EEF00E-62EB-B24A-A64C-D7C6ADB39C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540697" y="1594739"/>
            <a:ext cx="2179892" cy="21798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596A44F-D33C-7144-BF58-7DD77AACF8D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636188" y="4539819"/>
            <a:ext cx="2179892" cy="21798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B78B8-0607-074A-9F65-A88596C5551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30703" y="4539819"/>
            <a:ext cx="2179892" cy="21798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511A46C-6E3A-804E-8F35-976D51FD54E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89819" y="4539819"/>
            <a:ext cx="2179892" cy="217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60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Neurobiological SR (gaussian receptive fields)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BFECA-567F-6E4E-902E-108B50654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80" y="1484784"/>
            <a:ext cx="4946848" cy="49468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5472144" y="3568542"/>
            <a:ext cx="1391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Resolution 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independent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5159896" y="4221088"/>
            <a:ext cx="201622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353D2900-48ED-0A4A-8017-4E64A2D2C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834" y="1493693"/>
            <a:ext cx="4946848" cy="49468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59DBA1-C782-B847-BDE8-423D2C157E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777" y="5014043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04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Neurobiological SR (</a:t>
            </a:r>
            <a:r>
              <a:rPr lang="en-US" dirty="0" err="1"/>
              <a:t>centre</a:t>
            </a:r>
            <a:r>
              <a:rPr lang="en-US" dirty="0"/>
              <a:t>-surround receptive fields)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5472144" y="3568542"/>
            <a:ext cx="1391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Resolution 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independent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5159896" y="4221088"/>
            <a:ext cx="201622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263352" y="1340768"/>
            <a:ext cx="3657600" cy="5356522"/>
            <a:chOff x="263352" y="1600200"/>
            <a:chExt cx="3657600" cy="53565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0FD90E3-C3A9-0F44-941E-6B546C6C2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0921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3EBED63-D8AE-0C46-BB18-8E30C68F22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092152" y="3392587"/>
              <a:ext cx="1828800" cy="18288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584E0E9-6CC8-C745-9231-60A2A6D5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092152" y="5127922"/>
              <a:ext cx="1828800" cy="18288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B89A0DA-E6B6-4E43-875E-7475DE598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263352" y="5127922"/>
              <a:ext cx="1828800" cy="1828800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E68C5BA-FCED-A842-88D9-967BFFB12E85}"/>
              </a:ext>
            </a:extLst>
          </p:cNvPr>
          <p:cNvGrpSpPr/>
          <p:nvPr/>
        </p:nvGrpSpPr>
        <p:grpSpPr>
          <a:xfrm>
            <a:off x="8183463" y="1340768"/>
            <a:ext cx="3657600" cy="5356522"/>
            <a:chOff x="263352" y="1600200"/>
            <a:chExt cx="3657600" cy="5356522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B43BAD7-7453-9F4A-80DE-6A020A7F3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1487FF7-1F2B-7A43-B8D7-93E51CD73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2092152" y="1600200"/>
              <a:ext cx="1828800" cy="18288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3B55FE7-B091-734B-B0C0-FE7C503E6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7BA818C-F9CA-9E48-A09C-5E91A4F94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2092152" y="3392587"/>
              <a:ext cx="1828800" cy="182880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C096BBB-67E9-0749-8BCF-1734EB889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2092152" y="5127922"/>
              <a:ext cx="1828800" cy="1828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3A921742-016A-D141-9B62-DF31F5E4F2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263352" y="5127922"/>
              <a:ext cx="1828800" cy="182880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A3FF06CA-3D25-7E48-BBB0-3A474A15E51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08538" y="4868490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054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nimplace2105041408.mp4" descr="animplace2105041408.mp4">
            <a:hlinkClick r:id="" action="ppaction://media"/>
            <a:extLst>
              <a:ext uri="{FF2B5EF4-FFF2-40B4-BE49-F238E27FC236}">
                <a16:creationId xmlns:a16="http://schemas.microsoft.com/office/drawing/2014/main" id="{23DBFC8A-9202-154D-9DD3-8552D7E966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935" y="954070"/>
            <a:ext cx="5760000" cy="5760000"/>
          </a:xfrm>
          <a:prstGeom prst="rect">
            <a:avLst/>
          </a:prstGeom>
        </p:spPr>
      </p:pic>
      <p:pic>
        <p:nvPicPr>
          <p:cNvPr id="3" name="animgrid2105041408.mp4" descr="animgrid2105041408.mp4">
            <a:hlinkClick r:id="" action="ppaction://media"/>
            <a:extLst>
              <a:ext uri="{FF2B5EF4-FFF2-40B4-BE49-F238E27FC236}">
                <a16:creationId xmlns:a16="http://schemas.microsoft.com/office/drawing/2014/main" id="{A83D8F6D-ACB6-AD4F-A773-7ED6CF5EF7C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09231" y="954070"/>
            <a:ext cx="5760000" cy="576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580880-C86D-B141-B7D0-23AA9E8709F8}"/>
              </a:ext>
            </a:extLst>
          </p:cNvPr>
          <p:cNvSpPr txBox="1"/>
          <p:nvPr/>
        </p:nvSpPr>
        <p:spPr>
          <a:xfrm>
            <a:off x="8642021" y="75338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484C2F-6A00-8B42-B44A-2A8DE0EEDB44}"/>
              </a:ext>
            </a:extLst>
          </p:cNvPr>
          <p:cNvSpPr txBox="1"/>
          <p:nvPr/>
        </p:nvSpPr>
        <p:spPr>
          <a:xfrm>
            <a:off x="2666137" y="753380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</p:spTree>
    <p:extLst>
      <p:ext uri="{BB962C8B-B14F-4D97-AF65-F5344CB8AC3E}">
        <p14:creationId xmlns:p14="http://schemas.microsoft.com/office/powerpoint/2010/main" val="3974990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Neurobiological SR (</a:t>
            </a:r>
            <a:r>
              <a:rPr lang="en-US" dirty="0" err="1"/>
              <a:t>fourier</a:t>
            </a:r>
            <a:r>
              <a:rPr lang="en-US" dirty="0"/>
              <a:t> modes)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5472144" y="3568542"/>
            <a:ext cx="1391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Resolution 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independent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5159896" y="4221088"/>
            <a:ext cx="201622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353D2900-48ED-0A4A-8017-4E64A2D2C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834" y="1493693"/>
            <a:ext cx="4946848" cy="494684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263352" y="1340768"/>
            <a:ext cx="3657600" cy="5356522"/>
            <a:chOff x="263352" y="1600200"/>
            <a:chExt cx="3657600" cy="53565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0FD90E3-C3A9-0F44-941E-6B546C6C2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0921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3EBED63-D8AE-0C46-BB18-8E30C68F22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092152" y="3392587"/>
              <a:ext cx="1828800" cy="18288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584E0E9-6CC8-C745-9231-60A2A6D5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2092152" y="5127922"/>
              <a:ext cx="1828800" cy="18288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B89A0DA-E6B6-4E43-875E-7475DE598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263352" y="5127922"/>
              <a:ext cx="18288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58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nimplace2105041408.mp4" descr="animplace2105041408.mp4">
            <a:hlinkClick r:id="" action="ppaction://media"/>
            <a:extLst>
              <a:ext uri="{FF2B5EF4-FFF2-40B4-BE49-F238E27FC236}">
                <a16:creationId xmlns:a16="http://schemas.microsoft.com/office/drawing/2014/main" id="{23DBFC8A-9202-154D-9DD3-8552D7E966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935" y="954070"/>
            <a:ext cx="5760000" cy="5760000"/>
          </a:xfrm>
          <a:prstGeom prst="rect">
            <a:avLst/>
          </a:prstGeom>
        </p:spPr>
      </p:pic>
      <p:pic>
        <p:nvPicPr>
          <p:cNvPr id="3" name="animgrid2105041408.mp4" descr="animgrid2105041408.mp4">
            <a:hlinkClick r:id="" action="ppaction://media"/>
            <a:extLst>
              <a:ext uri="{FF2B5EF4-FFF2-40B4-BE49-F238E27FC236}">
                <a16:creationId xmlns:a16="http://schemas.microsoft.com/office/drawing/2014/main" id="{A83D8F6D-ACB6-AD4F-A773-7ED6CF5EF7C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09231" y="954070"/>
            <a:ext cx="5760000" cy="576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580880-C86D-B141-B7D0-23AA9E8709F8}"/>
              </a:ext>
            </a:extLst>
          </p:cNvPr>
          <p:cNvSpPr txBox="1"/>
          <p:nvPr/>
        </p:nvSpPr>
        <p:spPr>
          <a:xfrm>
            <a:off x="8642021" y="75338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484C2F-6A00-8B42-B44A-2A8DE0EEDB44}"/>
              </a:ext>
            </a:extLst>
          </p:cNvPr>
          <p:cNvSpPr txBox="1"/>
          <p:nvPr/>
        </p:nvSpPr>
        <p:spPr>
          <a:xfrm>
            <a:off x="2666137" y="753380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</p:spTree>
    <p:extLst>
      <p:ext uri="{BB962C8B-B14F-4D97-AF65-F5344CB8AC3E}">
        <p14:creationId xmlns:p14="http://schemas.microsoft.com/office/powerpoint/2010/main" val="172302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D06D6FC-BA8D-9945-A720-153A3A92A4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562" b="25188"/>
          <a:stretch/>
        </p:blipFill>
        <p:spPr>
          <a:xfrm>
            <a:off x="263352" y="3301619"/>
            <a:ext cx="3384375" cy="15675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EAC9C04-874F-5B4A-83F7-41520855C5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562" b="25188"/>
          <a:stretch/>
        </p:blipFill>
        <p:spPr>
          <a:xfrm>
            <a:off x="263352" y="1603449"/>
            <a:ext cx="3384375" cy="15675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59A7B1-D85B-3F47-9522-718B5BC13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1259" y="3006031"/>
            <a:ext cx="774700" cy="4699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C70103D-00AB-B242-9E49-FD862A1D96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5960" y="1747739"/>
            <a:ext cx="330200" cy="330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1C7B4C9-BBCF-0B4E-9412-ECEDE87A8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5960" y="4257898"/>
            <a:ext cx="304800" cy="3302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1AEF34FD-350F-7B41-8C5D-63123B7A988B}"/>
              </a:ext>
            </a:extLst>
          </p:cNvPr>
          <p:cNvGrpSpPr/>
          <p:nvPr/>
        </p:nvGrpSpPr>
        <p:grpSpPr>
          <a:xfrm>
            <a:off x="5879976" y="2491720"/>
            <a:ext cx="180000" cy="1632283"/>
            <a:chOff x="5879976" y="1536328"/>
            <a:chExt cx="180000" cy="1632283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33E337E-2DC3-A342-AFB9-366CC778B749}"/>
                </a:ext>
              </a:extLst>
            </p:cNvPr>
            <p:cNvSpPr/>
            <p:nvPr/>
          </p:nvSpPr>
          <p:spPr>
            <a:xfrm>
              <a:off x="5879976" y="1536328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C70790F-15CB-EC45-9537-7F2FDC832D08}"/>
                </a:ext>
              </a:extLst>
            </p:cNvPr>
            <p:cNvSpPr/>
            <p:nvPr/>
          </p:nvSpPr>
          <p:spPr>
            <a:xfrm>
              <a:off x="5879976" y="1818716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5245C96-FB6C-124C-BD91-CBD4DC338796}"/>
                </a:ext>
              </a:extLst>
            </p:cNvPr>
            <p:cNvSpPr/>
            <p:nvPr/>
          </p:nvSpPr>
          <p:spPr>
            <a:xfrm>
              <a:off x="5879976" y="211455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9D333D5-D797-0541-9373-B427768D93FB}"/>
                </a:ext>
              </a:extLst>
            </p:cNvPr>
            <p:cNvSpPr/>
            <p:nvPr/>
          </p:nvSpPr>
          <p:spPr>
            <a:xfrm>
              <a:off x="5879976" y="2423833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0486AD2-10C9-A040-9967-0D937C930819}"/>
                </a:ext>
              </a:extLst>
            </p:cNvPr>
            <p:cNvSpPr/>
            <p:nvPr/>
          </p:nvSpPr>
          <p:spPr>
            <a:xfrm>
              <a:off x="5879976" y="2706222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AEAD175-B685-A649-AEEB-28CBDF47FF40}"/>
                </a:ext>
              </a:extLst>
            </p:cNvPr>
            <p:cNvSpPr/>
            <p:nvPr/>
          </p:nvSpPr>
          <p:spPr>
            <a:xfrm>
              <a:off x="5879976" y="298861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12083C-64F4-0242-ABD5-2C4E98088D09}"/>
              </a:ext>
            </a:extLst>
          </p:cNvPr>
          <p:cNvGrpSpPr/>
          <p:nvPr/>
        </p:nvGrpSpPr>
        <p:grpSpPr>
          <a:xfrm>
            <a:off x="8454275" y="1099667"/>
            <a:ext cx="180000" cy="1632283"/>
            <a:chOff x="5879976" y="1536328"/>
            <a:chExt cx="180000" cy="1632283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63FB880-52E7-944E-B6DE-3702120C5936}"/>
                </a:ext>
              </a:extLst>
            </p:cNvPr>
            <p:cNvSpPr/>
            <p:nvPr/>
          </p:nvSpPr>
          <p:spPr>
            <a:xfrm>
              <a:off x="5879976" y="1536328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431A4BB-1483-D445-ADB1-7DD6F1D299C5}"/>
                </a:ext>
              </a:extLst>
            </p:cNvPr>
            <p:cNvSpPr/>
            <p:nvPr/>
          </p:nvSpPr>
          <p:spPr>
            <a:xfrm>
              <a:off x="5879976" y="1818716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06A127B-8025-EF4E-879F-96C26DB0DF00}"/>
                </a:ext>
              </a:extLst>
            </p:cNvPr>
            <p:cNvSpPr/>
            <p:nvPr/>
          </p:nvSpPr>
          <p:spPr>
            <a:xfrm>
              <a:off x="5879976" y="211455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3AFEC7C-3AF0-464B-BE1E-05D1C7F5FA74}"/>
                </a:ext>
              </a:extLst>
            </p:cNvPr>
            <p:cNvSpPr/>
            <p:nvPr/>
          </p:nvSpPr>
          <p:spPr>
            <a:xfrm>
              <a:off x="5879976" y="2423833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6F3BB9F-095F-5E46-895B-58CAA0E570A6}"/>
                </a:ext>
              </a:extLst>
            </p:cNvPr>
            <p:cNvSpPr/>
            <p:nvPr/>
          </p:nvSpPr>
          <p:spPr>
            <a:xfrm>
              <a:off x="5879976" y="2706222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3F770D4-FE97-4D4D-AFF8-B528D56EEF14}"/>
                </a:ext>
              </a:extLst>
            </p:cNvPr>
            <p:cNvSpPr/>
            <p:nvPr/>
          </p:nvSpPr>
          <p:spPr>
            <a:xfrm>
              <a:off x="5879976" y="298861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793B9CC-44B5-CD41-B187-030139D501E1}"/>
              </a:ext>
            </a:extLst>
          </p:cNvPr>
          <p:cNvGrpSpPr/>
          <p:nvPr/>
        </p:nvGrpSpPr>
        <p:grpSpPr>
          <a:xfrm>
            <a:off x="8454275" y="3740933"/>
            <a:ext cx="180000" cy="1632283"/>
            <a:chOff x="5879976" y="1536328"/>
            <a:chExt cx="180000" cy="1632283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FA7DF90-B775-8342-9D9C-FDE77C3DADD3}"/>
                </a:ext>
              </a:extLst>
            </p:cNvPr>
            <p:cNvSpPr/>
            <p:nvPr/>
          </p:nvSpPr>
          <p:spPr>
            <a:xfrm>
              <a:off x="5879976" y="1536328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3083599-D2CB-3942-86BF-13B00C6B003F}"/>
                </a:ext>
              </a:extLst>
            </p:cNvPr>
            <p:cNvSpPr/>
            <p:nvPr/>
          </p:nvSpPr>
          <p:spPr>
            <a:xfrm>
              <a:off x="5879976" y="1818716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941431E8-2CA7-1D43-BB93-4D5511F314AA}"/>
                </a:ext>
              </a:extLst>
            </p:cNvPr>
            <p:cNvSpPr/>
            <p:nvPr/>
          </p:nvSpPr>
          <p:spPr>
            <a:xfrm>
              <a:off x="5879976" y="211455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2102EA9-5498-9541-97E3-3C29FFF5AE7D}"/>
                </a:ext>
              </a:extLst>
            </p:cNvPr>
            <p:cNvSpPr/>
            <p:nvPr/>
          </p:nvSpPr>
          <p:spPr>
            <a:xfrm>
              <a:off x="5879976" y="2423833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1B12E79C-A272-7844-BE4D-40567CBB1D00}"/>
                </a:ext>
              </a:extLst>
            </p:cNvPr>
            <p:cNvSpPr/>
            <p:nvPr/>
          </p:nvSpPr>
          <p:spPr>
            <a:xfrm>
              <a:off x="5879976" y="2706222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52417C5-4787-054B-A875-19321CBE8299}"/>
                </a:ext>
              </a:extLst>
            </p:cNvPr>
            <p:cNvSpPr/>
            <p:nvPr/>
          </p:nvSpPr>
          <p:spPr>
            <a:xfrm>
              <a:off x="5879976" y="298861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035AADF-244B-6A4F-8F2F-024E8528AAC9}"/>
              </a:ext>
            </a:extLst>
          </p:cNvPr>
          <p:cNvCxnSpPr>
            <a:cxnSpLocks/>
          </p:cNvCxnSpPr>
          <p:nvPr/>
        </p:nvCxnSpPr>
        <p:spPr>
          <a:xfrm>
            <a:off x="6096000" y="3249944"/>
            <a:ext cx="2187388" cy="131216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E838926-DC39-E54F-A141-95BE2F996A74}"/>
              </a:ext>
            </a:extLst>
          </p:cNvPr>
          <p:cNvCxnSpPr>
            <a:cxnSpLocks/>
          </p:cNvCxnSpPr>
          <p:nvPr/>
        </p:nvCxnSpPr>
        <p:spPr>
          <a:xfrm flipV="1">
            <a:off x="6096000" y="1767890"/>
            <a:ext cx="2187388" cy="14820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AE1C460-D562-754F-A18C-D12FF0EE255B}"/>
              </a:ext>
            </a:extLst>
          </p:cNvPr>
          <p:cNvSpPr txBox="1"/>
          <p:nvPr/>
        </p:nvSpPr>
        <p:spPr>
          <a:xfrm>
            <a:off x="9100221" y="4402743"/>
            <a:ext cx="1244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 fields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0582D7-B303-B24F-BB04-0F1E43A855DD}"/>
              </a:ext>
            </a:extLst>
          </p:cNvPr>
          <p:cNvSpPr txBox="1"/>
          <p:nvPr/>
        </p:nvSpPr>
        <p:spPr>
          <a:xfrm>
            <a:off x="9179581" y="148855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fields </a:t>
            </a:r>
          </a:p>
        </p:txBody>
      </p:sp>
    </p:spTree>
    <p:extLst>
      <p:ext uri="{BB962C8B-B14F-4D97-AF65-F5344CB8AC3E}">
        <p14:creationId xmlns:p14="http://schemas.microsoft.com/office/powerpoint/2010/main" val="2915530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03E563-BF62-9240-8F5E-CA004749DA06}"/>
              </a:ext>
            </a:extLst>
          </p:cNvPr>
          <p:cNvSpPr txBox="1"/>
          <p:nvPr/>
        </p:nvSpPr>
        <p:spPr>
          <a:xfrm>
            <a:off x="1962150" y="800100"/>
            <a:ext cx="289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Interpretation of place fields </a:t>
            </a:r>
          </a:p>
        </p:txBody>
      </p:sp>
    </p:spTree>
    <p:extLst>
      <p:ext uri="{BB962C8B-B14F-4D97-AF65-F5344CB8AC3E}">
        <p14:creationId xmlns:p14="http://schemas.microsoft.com/office/powerpoint/2010/main" val="3794919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6420B-7B76-C742-8B05-BA3A455CB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008" y="1517303"/>
            <a:ext cx="4839397" cy="5440089"/>
          </a:xfrm>
        </p:spPr>
        <p:txBody>
          <a:bodyPr>
            <a:normAutofit/>
          </a:bodyPr>
          <a:lstStyle/>
          <a:p>
            <a:r>
              <a:rPr lang="en-US" sz="1800" dirty="0"/>
              <a:t>Use general SR form. M is a matrix which maps some state vector onto another vector which I the discounted summer future occupancy </a:t>
            </a:r>
          </a:p>
          <a:p>
            <a:r>
              <a:rPr lang="en-GB" sz="1800" dirty="0"/>
              <a:t>I.e. </a:t>
            </a:r>
            <a:r>
              <a:rPr lang="el-GR" sz="1800" dirty="0"/>
              <a:t>Ψ</a:t>
            </a:r>
            <a:r>
              <a:rPr lang="en-GB" sz="1800" dirty="0"/>
              <a:t>(S) is:</a:t>
            </a:r>
          </a:p>
          <a:p>
            <a:endParaRPr lang="en-GB" sz="1800" dirty="0"/>
          </a:p>
          <a:p>
            <a:r>
              <a:rPr lang="en-GB" sz="1800" dirty="0"/>
              <a:t>So we can learn </a:t>
            </a:r>
            <a:r>
              <a:rPr lang="el-GR" sz="1800" dirty="0"/>
              <a:t>Ψ</a:t>
            </a:r>
            <a:r>
              <a:rPr lang="en-GB" sz="1800" dirty="0"/>
              <a:t>(S) by standard TD methods</a:t>
            </a:r>
          </a:p>
          <a:p>
            <a:endParaRPr lang="en-GB" sz="1800" dirty="0"/>
          </a:p>
          <a:p>
            <a:r>
              <a:rPr lang="en-GB" sz="1800" dirty="0"/>
              <a:t>Or as a direct learning rule on M, this is can be rewritten as (assuming rescaling of </a:t>
            </a:r>
            <a:r>
              <a:rPr lang="el-GR" sz="1800" dirty="0"/>
              <a:t>α</a:t>
            </a:r>
            <a:r>
              <a:rPr lang="en-GB" sz="1800" dirty="0"/>
              <a:t> or normalised state vectors)</a:t>
            </a:r>
          </a:p>
          <a:p>
            <a:pPr marL="36900" indent="0">
              <a:buNone/>
            </a:pPr>
            <a:endParaRPr lang="en-GB" sz="1800" dirty="0"/>
          </a:p>
          <a:p>
            <a:r>
              <a:rPr lang="en-GB" sz="1800" dirty="0"/>
              <a:t>All that remains is to show that with one-hot numbered states, </a:t>
            </a:r>
            <a:r>
              <a:rPr lang="en-GB" sz="1800" b="1" dirty="0"/>
              <a:t>f</a:t>
            </a:r>
            <a:r>
              <a:rPr lang="en-GB" sz="1800" dirty="0"/>
              <a:t>(S</a:t>
            </a:r>
            <a:r>
              <a:rPr lang="en-GB" sz="1800" baseline="-25000" dirty="0"/>
              <a:t>t</a:t>
            </a:r>
            <a:r>
              <a:rPr lang="en-GB" sz="1800" dirty="0"/>
              <a:t>)</a:t>
            </a:r>
            <a:r>
              <a:rPr lang="en-GB" sz="1800" baseline="-25000" dirty="0" err="1"/>
              <a:t>i</a:t>
            </a:r>
            <a:r>
              <a:rPr lang="en-GB" sz="1800" dirty="0"/>
              <a:t> = </a:t>
            </a:r>
            <a:r>
              <a:rPr lang="el-GR" sz="1800" dirty="0"/>
              <a:t>δ</a:t>
            </a:r>
            <a:r>
              <a:rPr lang="en-GB" sz="1800" dirty="0"/>
              <a:t>(</a:t>
            </a:r>
            <a:r>
              <a:rPr lang="en-GB" sz="1800" dirty="0" err="1"/>
              <a:t>i</a:t>
            </a:r>
            <a:r>
              <a:rPr lang="en-GB" sz="1800" dirty="0"/>
              <a:t> = S</a:t>
            </a:r>
            <a:r>
              <a:rPr lang="en-GB" sz="1800" baseline="-25000" dirty="0"/>
              <a:t>t</a:t>
            </a:r>
            <a:r>
              <a:rPr lang="en-GB" sz="1800" dirty="0"/>
              <a:t>), standard SR equation comes out. </a:t>
            </a:r>
            <a:endParaRPr lang="en-US" sz="1800" baseline="30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764704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Generalised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SR-TD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7403FF-B5F8-AF43-A48A-3DE4606F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523" y="2276872"/>
            <a:ext cx="3298749" cy="7078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812E7A-9977-A84B-B113-45B22442D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904" y="3356992"/>
            <a:ext cx="5760640" cy="31138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1C41D2-43CD-4C44-9F60-6616D86D8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813" y="3789040"/>
            <a:ext cx="5513699" cy="1685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7FBB70B-F079-E642-B0AC-0C8AC2AF9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1864" y="5301208"/>
            <a:ext cx="4839397" cy="57028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2549A0AA-F6B1-294E-8531-E392341A114A}"/>
              </a:ext>
            </a:extLst>
          </p:cNvPr>
          <p:cNvGrpSpPr/>
          <p:nvPr/>
        </p:nvGrpSpPr>
        <p:grpSpPr>
          <a:xfrm>
            <a:off x="5159896" y="1556792"/>
            <a:ext cx="2232248" cy="576064"/>
            <a:chOff x="5159896" y="1556792"/>
            <a:chExt cx="2232248" cy="57606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42C1C86-4F7C-004B-8015-118486419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81752" y="1739352"/>
              <a:ext cx="1966376" cy="299407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2E715AB-781F-3446-966F-01FCDDF930EC}"/>
                </a:ext>
              </a:extLst>
            </p:cNvPr>
            <p:cNvSpPr txBox="1"/>
            <p:nvPr/>
          </p:nvSpPr>
          <p:spPr>
            <a:xfrm>
              <a:off x="5159896" y="1556792"/>
              <a:ext cx="2232248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2D15C88-A378-D744-8662-47363068ADC9}"/>
              </a:ext>
            </a:extLst>
          </p:cNvPr>
          <p:cNvGrpSpPr/>
          <p:nvPr/>
        </p:nvGrpSpPr>
        <p:grpSpPr>
          <a:xfrm>
            <a:off x="5118420" y="4365104"/>
            <a:ext cx="6666211" cy="576064"/>
            <a:chOff x="5118420" y="4293096"/>
            <a:chExt cx="6666211" cy="57606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F1A00DA-8516-524C-895F-D2521C29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47EF408-89D1-B542-B9D2-EFBAECCE1418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5EECC0D-113C-734B-AE25-01F07DB053E5}"/>
              </a:ext>
            </a:extLst>
          </p:cNvPr>
          <p:cNvGrpSpPr/>
          <p:nvPr/>
        </p:nvGrpSpPr>
        <p:grpSpPr>
          <a:xfrm>
            <a:off x="4974405" y="5949280"/>
            <a:ext cx="6954243" cy="576064"/>
            <a:chOff x="4974405" y="6093296"/>
            <a:chExt cx="6954243" cy="576064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84ED5E96-CF3E-9E40-BC97-7A534C9C5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AB74E3-CEAF-4540-A6D5-F72E9F6E97C7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598731E-3D52-7D42-ABD7-B6D25140F2FF}"/>
              </a:ext>
            </a:extLst>
          </p:cNvPr>
          <p:cNvSpPr txBox="1"/>
          <p:nvPr/>
        </p:nvSpPr>
        <p:spPr>
          <a:xfrm>
            <a:off x="7557164" y="4941168"/>
            <a:ext cx="437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de </a:t>
            </a:r>
            <a:r>
              <a:rPr lang="en-US" dirty="0" err="1">
                <a:solidFill>
                  <a:srgbClr val="FD8D62"/>
                </a:solidFill>
              </a:rPr>
              <a:t>Cothi</a:t>
            </a:r>
            <a:r>
              <a:rPr lang="en-US" dirty="0">
                <a:solidFill>
                  <a:srgbClr val="FD8D62"/>
                </a:solidFill>
              </a:rPr>
              <a:t> 2020, it’s what I’m implementing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F64459-C256-5043-B9D3-ADC5179A1279}"/>
              </a:ext>
            </a:extLst>
          </p:cNvPr>
          <p:cNvSpPr txBox="1"/>
          <p:nvPr/>
        </p:nvSpPr>
        <p:spPr>
          <a:xfrm>
            <a:off x="9696400" y="6516052"/>
            <a:ext cx="2311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</a:t>
            </a:r>
            <a:r>
              <a:rPr lang="en-US" dirty="0" err="1">
                <a:solidFill>
                  <a:srgbClr val="FD8D62"/>
                </a:solidFill>
              </a:rPr>
              <a:t>Stachenfeld</a:t>
            </a:r>
            <a:r>
              <a:rPr lang="en-US" dirty="0">
                <a:solidFill>
                  <a:srgbClr val="FD8D62"/>
                </a:solidFill>
              </a:rPr>
              <a:t> 2017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E685395-2585-3149-8BC5-F73B03A442BC}"/>
              </a:ext>
            </a:extLst>
          </p:cNvPr>
          <p:cNvSpPr txBox="1"/>
          <p:nvPr/>
        </p:nvSpPr>
        <p:spPr>
          <a:xfrm>
            <a:off x="3791744" y="5567778"/>
            <a:ext cx="6344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66C3A4"/>
                </a:solidFill>
              </a:rPr>
              <a:t>matrix </a:t>
            </a:r>
            <a:r>
              <a:rPr lang="en-US" sz="1400" i="1" dirty="0">
                <a:solidFill>
                  <a:srgbClr val="66C3A4"/>
                </a:solidFill>
              </a:rPr>
              <a:t>columns </a:t>
            </a:r>
            <a:r>
              <a:rPr lang="en-US" sz="1400" dirty="0">
                <a:solidFill>
                  <a:srgbClr val="66C3A4"/>
                </a:solidFill>
              </a:rPr>
              <a:t>give future occupancy i.e. place fields </a:t>
            </a:r>
            <a:endParaRPr lang="en-US" sz="1400" i="1" dirty="0">
              <a:solidFill>
                <a:srgbClr val="66C3A4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D9D664E-BC59-E546-8D7A-CF452C3FEB5C}"/>
              </a:ext>
            </a:extLst>
          </p:cNvPr>
          <p:cNvSpPr/>
          <p:nvPr/>
        </p:nvSpPr>
        <p:spPr>
          <a:xfrm>
            <a:off x="5618726" y="6199737"/>
            <a:ext cx="290945" cy="284736"/>
          </a:xfrm>
          <a:prstGeom prst="ellipse">
            <a:avLst/>
          </a:prstGeom>
          <a:noFill/>
          <a:ln w="1905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A90C85-9D71-D04A-8357-C2D3B387377A}"/>
              </a:ext>
            </a:extLst>
          </p:cNvPr>
          <p:cNvSpPr txBox="1"/>
          <p:nvPr/>
        </p:nvSpPr>
        <p:spPr>
          <a:xfrm>
            <a:off x="10842171" y="3713257"/>
            <a:ext cx="134982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9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Shouldn’t matter if f is not normalised as this is absorbed into alpha </a:t>
            </a:r>
          </a:p>
        </p:txBody>
      </p:sp>
    </p:spTree>
    <p:extLst>
      <p:ext uri="{BB962C8B-B14F-4D97-AF65-F5344CB8AC3E}">
        <p14:creationId xmlns:p14="http://schemas.microsoft.com/office/powerpoint/2010/main" val="608834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Place cells and grid cells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FD609B-A5B0-C146-B044-DE0A5E1AB5CB}"/>
              </a:ext>
            </a:extLst>
          </p:cNvPr>
          <p:cNvSpPr/>
          <p:nvPr/>
        </p:nvSpPr>
        <p:spPr>
          <a:xfrm>
            <a:off x="4248472" y="1744940"/>
            <a:ext cx="37917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agent.alpha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0.2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agent.gamma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0.99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agent.dx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100000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agent.TDLearningStep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4ECC2A5-9DE0-9947-A777-E5DBE094F91E}"/>
              </a:ext>
            </a:extLst>
          </p:cNvPr>
          <p:cNvGrpSpPr/>
          <p:nvPr/>
        </p:nvGrpSpPr>
        <p:grpSpPr>
          <a:xfrm>
            <a:off x="143709" y="3212976"/>
            <a:ext cx="4800163" cy="3024336"/>
            <a:chOff x="143709" y="3212976"/>
            <a:chExt cx="4800163" cy="302433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AD27E17-9E7B-8147-9A27-43904C6C921B}"/>
                </a:ext>
              </a:extLst>
            </p:cNvPr>
            <p:cNvGrpSpPr/>
            <p:nvPr/>
          </p:nvGrpSpPr>
          <p:grpSpPr>
            <a:xfrm>
              <a:off x="143709" y="3604448"/>
              <a:ext cx="4800163" cy="2632864"/>
              <a:chOff x="143709" y="3851756"/>
              <a:chExt cx="4800163" cy="2632864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219DF58-A4AB-0749-A88D-DAF235FEAC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483187" y="4023935"/>
                <a:ext cx="2460685" cy="2460685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F0FDB19-FD69-3B4C-9684-1C533CFC6A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143709" y="4023935"/>
                <a:ext cx="2460685" cy="2460685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1D7FBBD-F56C-3942-A9EF-5C0967148F1E}"/>
                  </a:ext>
                </a:extLst>
              </p:cNvPr>
              <p:cNvSpPr txBox="1"/>
              <p:nvPr/>
            </p:nvSpPr>
            <p:spPr>
              <a:xfrm>
                <a:off x="1055440" y="3851756"/>
                <a:ext cx="10793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5FAA2BB-3203-7C41-A960-2C2B93691AD5}"/>
                  </a:ext>
                </a:extLst>
              </p:cNvPr>
              <p:cNvSpPr txBox="1"/>
              <p:nvPr/>
            </p:nvSpPr>
            <p:spPr>
              <a:xfrm>
                <a:off x="3215680" y="3851756"/>
                <a:ext cx="1396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0.999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C9EDA76-52CB-0041-B4C2-7514740C5053}"/>
                </a:ext>
              </a:extLst>
            </p:cNvPr>
            <p:cNvSpPr/>
            <p:nvPr/>
          </p:nvSpPr>
          <p:spPr>
            <a:xfrm>
              <a:off x="1165305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agent.plotPlaceField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5A30AB2-DA70-E843-9ECF-D96CACB6B7B9}"/>
              </a:ext>
            </a:extLst>
          </p:cNvPr>
          <p:cNvSpPr txBox="1"/>
          <p:nvPr/>
        </p:nvSpPr>
        <p:spPr>
          <a:xfrm>
            <a:off x="205358" y="6086325"/>
            <a:ext cx="5003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cells leak over barrier since positions on either side of the barrier can map to same state rep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4AD3D68-F265-6A42-8E12-5F69F5A477AD}"/>
              </a:ext>
            </a:extLst>
          </p:cNvPr>
          <p:cNvGrpSpPr/>
          <p:nvPr/>
        </p:nvGrpSpPr>
        <p:grpSpPr>
          <a:xfrm>
            <a:off x="5375920" y="3212976"/>
            <a:ext cx="6336703" cy="3599098"/>
            <a:chOff x="5375920" y="3212976"/>
            <a:chExt cx="6336703" cy="359909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2089E7C-8A82-4640-B2EA-4DC7E7234AFC}"/>
                </a:ext>
              </a:extLst>
            </p:cNvPr>
            <p:cNvSpPr/>
            <p:nvPr/>
          </p:nvSpPr>
          <p:spPr>
            <a:xfrm>
              <a:off x="7032104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agent.plotGridField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801604E-B5AB-DA44-AFA2-4DD06ED911A5}"/>
                </a:ext>
              </a:extLst>
            </p:cNvPr>
            <p:cNvGrpSpPr/>
            <p:nvPr/>
          </p:nvGrpSpPr>
          <p:grpSpPr>
            <a:xfrm>
              <a:off x="5375920" y="3573016"/>
              <a:ext cx="6336703" cy="3239058"/>
              <a:chOff x="5642284" y="3727340"/>
              <a:chExt cx="5686384" cy="290664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B6B437E5-C1EC-4948-BCE0-4A47DCBCC2A5}"/>
                  </a:ext>
                </a:extLst>
              </p:cNvPr>
              <p:cNvGrpSpPr/>
              <p:nvPr/>
            </p:nvGrpSpPr>
            <p:grpSpPr>
              <a:xfrm>
                <a:off x="5642284" y="3727340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B10F9D6F-F5C3-5842-BB58-370C1FD70C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F7E63838-874E-8A4C-80AE-092AE730F8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0DD919B1-E38E-644E-BD66-91FF4A0633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rcRect/>
                <a:stretch/>
              </p:blipFill>
              <p:spPr>
                <a:xfrm>
                  <a:off x="6981866" y="3400870"/>
                  <a:ext cx="1828798" cy="1828799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01632ADD-E9A8-DB43-803F-8119310ECC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A8860F7-8ABD-D64A-966B-9249AE217358}"/>
                  </a:ext>
                </a:extLst>
              </p:cNvPr>
              <p:cNvGrpSpPr/>
              <p:nvPr/>
            </p:nvGrpSpPr>
            <p:grpSpPr>
              <a:xfrm>
                <a:off x="5645671" y="5132977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488CEC4F-AF67-EA43-B512-8DE07B58A9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AF54E914-5449-A946-84E1-89405749B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80E86F10-0225-3B44-90F1-77EF60B6C0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rcRect/>
                <a:stretch/>
              </p:blipFill>
              <p:spPr>
                <a:xfrm>
                  <a:off x="6981865" y="3400869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B0930BFA-9D63-CA49-B8F5-01EC7FFC95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3835921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Two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64D9F4-47C6-944A-9608-DB2ED1F1E5BA}"/>
              </a:ext>
            </a:extLst>
          </p:cNvPr>
          <p:cNvGrpSpPr/>
          <p:nvPr/>
        </p:nvGrpSpPr>
        <p:grpSpPr>
          <a:xfrm>
            <a:off x="119336" y="1574850"/>
            <a:ext cx="5472608" cy="5094509"/>
            <a:chOff x="119336" y="1574850"/>
            <a:chExt cx="5472608" cy="509450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566B08E-11C8-594D-87FD-9F1B9A023CAE}"/>
                </a:ext>
              </a:extLst>
            </p:cNvPr>
            <p:cNvGrpSpPr/>
            <p:nvPr/>
          </p:nvGrpSpPr>
          <p:grpSpPr>
            <a:xfrm>
              <a:off x="119336" y="1574850"/>
              <a:ext cx="3384375" cy="5094509"/>
              <a:chOff x="623392" y="2348880"/>
              <a:chExt cx="1828800" cy="280831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C8DE41C-43E1-4D4E-A4AF-B98254F884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7562" b="25188"/>
              <a:stretch/>
            </p:blipFill>
            <p:spPr>
              <a:xfrm>
                <a:off x="623392" y="4293096"/>
                <a:ext cx="1828800" cy="864096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31DA5DC-1761-AD49-9622-E11FFA1826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3233" b="21643"/>
              <a:stretch/>
            </p:blipFill>
            <p:spPr>
              <a:xfrm>
                <a:off x="623392" y="2348880"/>
                <a:ext cx="1828800" cy="1008112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5F8CEE0-FA75-6948-920A-70B344FD94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27562" b="25188"/>
              <a:stretch/>
            </p:blipFill>
            <p:spPr>
              <a:xfrm>
                <a:off x="623392" y="3356992"/>
                <a:ext cx="1828800" cy="864096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7A5D199-0ED5-A543-AF39-7132CE0AEC63}"/>
                </a:ext>
              </a:extLst>
            </p:cNvPr>
            <p:cNvSpPr/>
            <p:nvPr/>
          </p:nvSpPr>
          <p:spPr>
            <a:xfrm>
              <a:off x="3287688" y="1821304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True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588F8C-6257-B640-B438-FD97706128E1}"/>
                </a:ext>
              </a:extLst>
            </p:cNvPr>
            <p:cNvSpPr/>
            <p:nvPr/>
          </p:nvSpPr>
          <p:spPr>
            <a:xfrm>
              <a:off x="3287688" y="5229200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False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5720" y="1583266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1664622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Four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1645072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3259314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Grid cells bleeding across boundaries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1C78A1-7BD9-B740-9ABD-FCE260203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844824"/>
            <a:ext cx="3874790" cy="3874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75AC1A-E8A3-E84B-B690-C75824BB8D22}"/>
              </a:ext>
            </a:extLst>
          </p:cNvPr>
          <p:cNvSpPr txBox="1"/>
          <p:nvPr/>
        </p:nvSpPr>
        <p:spPr>
          <a:xfrm>
            <a:off x="119336" y="1660882"/>
            <a:ext cx="3857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Vertical / horizontal boundaries only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 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AB113C-C8FA-A144-AFEF-905BB824B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44" y="1846014"/>
            <a:ext cx="3873600" cy="387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243239-B1CA-2949-AD39-F76BFF91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5067" y="2415791"/>
            <a:ext cx="2629289" cy="236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21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Code speed-up, O(1000x)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197C40-2556-714A-B38A-B5D51267C9D7}"/>
              </a:ext>
            </a:extLst>
          </p:cNvPr>
          <p:cNvGrpSpPr/>
          <p:nvPr/>
        </p:nvGrpSpPr>
        <p:grpSpPr>
          <a:xfrm>
            <a:off x="191344" y="2098208"/>
            <a:ext cx="5400600" cy="466696"/>
            <a:chOff x="5118420" y="4293096"/>
            <a:chExt cx="6666211" cy="57606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05D179-0EBD-384E-9054-004D80CB8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0FA930-4AC2-E140-968E-72DA8B464481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5E31559-A593-DC46-B3C3-9971232F4F96}"/>
              </a:ext>
            </a:extLst>
          </p:cNvPr>
          <p:cNvGrpSpPr/>
          <p:nvPr/>
        </p:nvGrpSpPr>
        <p:grpSpPr>
          <a:xfrm>
            <a:off x="6420036" y="2117538"/>
            <a:ext cx="5400600" cy="447366"/>
            <a:chOff x="4974405" y="6093296"/>
            <a:chExt cx="6954243" cy="57606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1046FA7-259F-9B47-BE26-BAAC97F43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3A49EB-5C0C-1541-8F62-9A65C8B87821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C175D4F-3681-0441-9C9A-3ED3A02B88E6}"/>
              </a:ext>
            </a:extLst>
          </p:cNvPr>
          <p:cNvSpPr txBox="1"/>
          <p:nvPr/>
        </p:nvSpPr>
        <p:spPr>
          <a:xfrm>
            <a:off x="205106" y="1537628"/>
            <a:ext cx="2650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General formula: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09BAC-5D0C-7D48-A4F2-99E3BA6F8196}"/>
              </a:ext>
            </a:extLst>
          </p:cNvPr>
          <p:cNvSpPr txBox="1"/>
          <p:nvPr/>
        </p:nvSpPr>
        <p:spPr>
          <a:xfrm>
            <a:off x="6384032" y="1518306"/>
            <a:ext cx="3782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One-hot specific formula: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52521AF-6081-E644-A382-D64FB2211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44" y="2721115"/>
            <a:ext cx="5458166" cy="70788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5E9FA3-0F5D-C247-8985-76693C4DF5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032" y="2725892"/>
            <a:ext cx="5458166" cy="631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C4B1746-5AB7-4E4B-95CF-BE769394CD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8128" y="3381148"/>
            <a:ext cx="3479800" cy="3441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11C9356-3203-124B-B394-B8647E12F5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6292" y="3467100"/>
            <a:ext cx="34290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7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models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019AEB9-D6D0-AB42-BA6D-8E114C5484DE}"/>
              </a:ext>
            </a:extLst>
          </p:cNvPr>
          <p:cNvGrpSpPr/>
          <p:nvPr/>
        </p:nvGrpSpPr>
        <p:grpSpPr>
          <a:xfrm>
            <a:off x="119336" y="1196752"/>
            <a:ext cx="11665296" cy="2880320"/>
            <a:chOff x="119336" y="1196752"/>
            <a:chExt cx="11665296" cy="288032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88BC323-412C-144A-A8C2-4694EE2F46A4}"/>
                </a:ext>
              </a:extLst>
            </p:cNvPr>
            <p:cNvGrpSpPr/>
            <p:nvPr/>
          </p:nvGrpSpPr>
          <p:grpSpPr>
            <a:xfrm>
              <a:off x="119336" y="1196752"/>
              <a:ext cx="11665296" cy="2880320"/>
              <a:chOff x="119336" y="1556792"/>
              <a:chExt cx="11665296" cy="288032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305670D-4FB3-8D45-98F4-6AFBE606F9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119336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452697B-A43F-B64B-9314-6E560EE13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4524160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E75BEF6-87FC-0044-9045-6BDFF2A21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8904312" y="1556792"/>
                <a:ext cx="2880320" cy="2880320"/>
              </a:xfrm>
              <a:prstGeom prst="rect">
                <a:avLst/>
              </a:prstGeom>
            </p:spPr>
          </p:pic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91F7194-C577-9245-A9E5-2322C6F1070D}"/>
                </a:ext>
              </a:extLst>
            </p:cNvPr>
            <p:cNvSpPr txBox="1"/>
            <p:nvPr/>
          </p:nvSpPr>
          <p:spPr>
            <a:xfrm>
              <a:off x="455226" y="1196851"/>
              <a:ext cx="1536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Random Walk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FF2F5B-9BB2-EF49-8A45-59BDEDE47154}"/>
                </a:ext>
              </a:extLst>
            </p:cNvPr>
            <p:cNvSpPr txBox="1"/>
            <p:nvPr/>
          </p:nvSpPr>
          <p:spPr>
            <a:xfrm>
              <a:off x="4871864" y="1196851"/>
              <a:ext cx="8887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Raudies</a:t>
              </a:r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37B3FA7-EC0D-9D40-889A-1509ACC92AF0}"/>
                </a:ext>
              </a:extLst>
            </p:cNvPr>
            <p:cNvSpPr txBox="1"/>
            <p:nvPr/>
          </p:nvSpPr>
          <p:spPr>
            <a:xfrm>
              <a:off x="9192344" y="1196851"/>
              <a:ext cx="21641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Windows screensaver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AA2F9B7-D1D7-6643-A1F7-151F0ED3D0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680" y="3856806"/>
            <a:ext cx="1620000" cy="162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C8F593-6A09-3944-BE68-02B004658B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7488" y="3873371"/>
            <a:ext cx="1620000" cy="162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184BA0-FF20-0F43-88B4-F0151CEC58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5800" y="3877197"/>
            <a:ext cx="1620000" cy="162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8BF39A-720D-0946-A60C-B4BA110863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7968" y="3873371"/>
            <a:ext cx="1620000" cy="1620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6504E87-124A-564F-AA09-3CABD831E5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12504" y="3877197"/>
            <a:ext cx="1620000" cy="162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3DE1FE6-A9DD-6240-9170-AB6B72C843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24672" y="3877197"/>
            <a:ext cx="1620000" cy="162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4D21519-BE44-A54E-8D8E-53E99DFC77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312712" y="5301208"/>
            <a:ext cx="1472400" cy="1472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9F7A3D-50C8-2548-9A5E-4C9F070709A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9600" y="5301208"/>
            <a:ext cx="1476000" cy="1476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88723AA-2FC1-7B48-AD33-537539F6B1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51584" y="5301208"/>
            <a:ext cx="1476000" cy="1476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3BCFA42-9352-9D42-B898-CDC6970C7C9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55904" y="5337376"/>
            <a:ext cx="1476000" cy="1476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E75BBFE-964D-1A42-BCC5-EFF66BABD6D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124056" y="5337376"/>
            <a:ext cx="1476000" cy="1476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2A9BB0C-0836-AB4E-BFDD-652C66477C9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92208" y="5337376"/>
            <a:ext cx="1476000" cy="1476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1CB16B6-5C46-884F-A04F-7E0BA4FAE6A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76384" y="5337376"/>
            <a:ext cx="1476000" cy="1476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37900A0-AB6A-9045-A5DA-100DDA1FD59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444536" y="5337376"/>
            <a:ext cx="1476000" cy="1476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C2FAFEC-3306-0243-85AE-D4492B26A8A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812688" y="5337376"/>
            <a:ext cx="1476000" cy="1476000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6B9151C-C85C-9741-8F27-C24787610F82}"/>
              </a:ext>
            </a:extLst>
          </p:cNvPr>
          <p:cNvCxnSpPr/>
          <p:nvPr/>
        </p:nvCxnSpPr>
        <p:spPr>
          <a:xfrm flipV="1">
            <a:off x="3775460" y="1148514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D1792E6-F555-EE4D-A9A6-AB17576E8288}"/>
              </a:ext>
            </a:extLst>
          </p:cNvPr>
          <p:cNvCxnSpPr/>
          <p:nvPr/>
        </p:nvCxnSpPr>
        <p:spPr>
          <a:xfrm flipV="1">
            <a:off x="8076384" y="1201755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04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mazes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4D61B-ACF0-8144-9BE3-DFDC2F9E2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872" y="3083768"/>
            <a:ext cx="1828800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97F4BD-EEBA-034D-B9A8-53337D66AA18}"/>
              </a:ext>
            </a:extLst>
          </p:cNvPr>
          <p:cNvSpPr txBox="1"/>
          <p:nvPr/>
        </p:nvSpPr>
        <p:spPr>
          <a:xfrm>
            <a:off x="263352" y="3083768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4F0F7C0-DB28-3340-99DC-673C4CC32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72" y="4912568"/>
            <a:ext cx="1828800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59729C5-9792-9A4D-A340-AF6D9158B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9672" y="4912568"/>
            <a:ext cx="18288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A4A9371-7E50-EB41-9ABB-1E7858DB628D}"/>
              </a:ext>
            </a:extLst>
          </p:cNvPr>
          <p:cNvSpPr txBox="1"/>
          <p:nvPr/>
        </p:nvSpPr>
        <p:spPr>
          <a:xfrm>
            <a:off x="335360" y="502798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C65BB8-7107-E54B-967C-9CBF2F0C854C}"/>
              </a:ext>
            </a:extLst>
          </p:cNvPr>
          <p:cNvSpPr txBox="1"/>
          <p:nvPr/>
        </p:nvSpPr>
        <p:spPr>
          <a:xfrm>
            <a:off x="119336" y="1340768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Explore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35ED285-57FB-6042-8E1C-CDC8DF33511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93326" y="1272646"/>
            <a:ext cx="1828800" cy="18288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4EF3283-EC53-874A-A5A6-66B02E4211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770" b="18976"/>
          <a:stretch/>
        </p:blipFill>
        <p:spPr>
          <a:xfrm>
            <a:off x="7334504" y="1363600"/>
            <a:ext cx="2876466" cy="164689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FC33589-63EF-EB49-A03D-22BDEF0076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1617" y="4372101"/>
            <a:ext cx="2876466" cy="28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248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4">
      <a:dk1>
        <a:srgbClr val="424242"/>
      </a:dk1>
      <a:lt1>
        <a:srgbClr val="FFFFFF"/>
      </a:lt1>
      <a:dk2>
        <a:srgbClr val="424242"/>
      </a:dk2>
      <a:lt2>
        <a:srgbClr val="FEFFFF"/>
      </a:lt2>
      <a:accent1>
        <a:srgbClr val="65C1A5"/>
      </a:accent1>
      <a:accent2>
        <a:srgbClr val="FC8D61"/>
      </a:accent2>
      <a:accent3>
        <a:srgbClr val="8DA0CA"/>
      </a:accent3>
      <a:accent4>
        <a:srgbClr val="E68AC2"/>
      </a:accent4>
      <a:accent5>
        <a:srgbClr val="A6D853"/>
      </a:accent5>
      <a:accent6>
        <a:srgbClr val="FED92E"/>
      </a:accent6>
      <a:hlink>
        <a:srgbClr val="0432FF"/>
      </a:hlink>
      <a:folHlink>
        <a:srgbClr val="82828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solidFill>
              <a:schemeClr val="bg1">
                <a:lumMod val="60000"/>
                <a:lumOff val="4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28CDEC3D-96B7-D341-A23F-18B28B1F865A}" vid="{B11205B9-C316-4142-8783-99A95B94A4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8296</TotalTime>
  <Words>691</Words>
  <Application>Microsoft Macintosh PowerPoint</Application>
  <PresentationFormat>Widescreen</PresentationFormat>
  <Paragraphs>112</Paragraphs>
  <Slides>19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Menlo</vt:lpstr>
      <vt:lpstr>Tw Cen MT</vt:lpstr>
      <vt:lpstr>Wingdings 2</vt:lpstr>
      <vt:lpstr>SlateVTI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Motion models </vt:lpstr>
      <vt:lpstr>New mazes</vt:lpstr>
      <vt:lpstr>Continuous time and state TD learning:</vt:lpstr>
      <vt:lpstr>Proof: </vt:lpstr>
      <vt:lpstr>Independence on dt </vt:lpstr>
      <vt:lpstr>Neurobiological SR (gaussian receptive fields) </vt:lpstr>
      <vt:lpstr>Neurobiological SR (centre-surround receptive fields) </vt:lpstr>
      <vt:lpstr>PowerPoint Presentation</vt:lpstr>
      <vt:lpstr>Neurobiological SR (fourier modes)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George</dc:creator>
  <cp:lastModifiedBy>Tom George</cp:lastModifiedBy>
  <cp:revision>69</cp:revision>
  <dcterms:created xsi:type="dcterms:W3CDTF">2021-04-13T14:31:56Z</dcterms:created>
  <dcterms:modified xsi:type="dcterms:W3CDTF">2021-05-04T22:27:47Z</dcterms:modified>
</cp:coreProperties>
</file>

<file path=docProps/thumbnail.jpeg>
</file>